
<file path=[Content_Types].xml><?xml version="1.0" encoding="utf-8"?>
<Types xmlns="http://schemas.openxmlformats.org/package/2006/content-types">
  <Default Extension="fntdata" ContentType="application/x-fontdata"/>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Muller" panose="020B0604020202020204" charset="0"/>
      <p:regular r:id="rId15"/>
    </p:embeddedFont>
    <p:embeddedFont>
      <p:font typeface="Playfair Display Bold Italics" panose="020B0604020202020204" charset="0"/>
      <p:regular r:id="rId16"/>
      <p:bold r:id="rId17"/>
      <p:italic r:id="rId18"/>
      <p:boldItalic r:id="rId19"/>
    </p:embeddedFont>
    <p:embeddedFont>
      <p:font typeface="Playfair Display Italics" panose="020B0604020202020204" charset="0"/>
      <p:regular r:id="rId20"/>
      <p:italic r:id="rId21"/>
    </p:embeddedFont>
    <p:embeddedFont>
      <p:font typeface="Raleway" pitchFamily="2" charset="0"/>
      <p:regular r:id="rId22"/>
      <p:bold r:id="rId23"/>
      <p:italic r:id="rId24"/>
      <p:boldItalic r:id="rId25"/>
    </p:embeddedFont>
    <p:embeddedFont>
      <p:font typeface="Raleway Bold" charset="0"/>
      <p:regular r:id="rId26"/>
      <p:bold r:id="rId27"/>
    </p:embeddedFont>
    <p:embeddedFont>
      <p:font typeface="Raleway Light" pitchFamily="2"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35" autoAdjust="0"/>
  </p:normalViewPr>
  <p:slideViewPr>
    <p:cSldViewPr>
      <p:cViewPr>
        <p:scale>
          <a:sx n="38" d="100"/>
          <a:sy n="38" d="100"/>
        </p:scale>
        <p:origin x="75" y="6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9.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3440" y="-547700"/>
            <a:ext cx="19182287" cy="6518563"/>
          </a:xfrm>
          <a:prstGeom prst="rect">
            <a:avLst/>
          </a:prstGeom>
          <a:solidFill>
            <a:srgbClr val="EEBA2B">
              <a:alpha val="73725"/>
            </a:srgbClr>
          </a:solidFill>
        </p:spPr>
      </p:sp>
      <p:sp>
        <p:nvSpPr>
          <p:cNvPr id="3" name="TextBox 3"/>
          <p:cNvSpPr txBox="1"/>
          <p:nvPr/>
        </p:nvSpPr>
        <p:spPr>
          <a:xfrm>
            <a:off x="11133286" y="9191625"/>
            <a:ext cx="6538603" cy="547370"/>
          </a:xfrm>
          <a:prstGeom prst="rect">
            <a:avLst/>
          </a:prstGeom>
        </p:spPr>
        <p:txBody>
          <a:bodyPr lIns="0" tIns="0" rIns="0" bIns="0" rtlCol="0" anchor="t">
            <a:spAutoFit/>
          </a:bodyPr>
          <a:lstStyle/>
          <a:p>
            <a:pPr algn="r">
              <a:lnSpc>
                <a:spcPts val="4480"/>
              </a:lnSpc>
            </a:pPr>
            <a:r>
              <a:rPr lang="en-US" sz="3200" spc="352">
                <a:solidFill>
                  <a:srgbClr val="050707"/>
                </a:solidFill>
                <a:latin typeface="Raleway"/>
              </a:rPr>
              <a:t>JANUARY 2023</a:t>
            </a:r>
          </a:p>
        </p:txBody>
      </p:sp>
      <p:grpSp>
        <p:nvGrpSpPr>
          <p:cNvPr id="4" name="Group 4"/>
          <p:cNvGrpSpPr/>
          <p:nvPr/>
        </p:nvGrpSpPr>
        <p:grpSpPr>
          <a:xfrm>
            <a:off x="638705" y="1728470"/>
            <a:ext cx="16977997" cy="7529830"/>
            <a:chOff x="0" y="0"/>
            <a:chExt cx="22637329" cy="10039773"/>
          </a:xfrm>
        </p:grpSpPr>
        <p:sp>
          <p:nvSpPr>
            <p:cNvPr id="5" name="TextBox 5"/>
            <p:cNvSpPr txBox="1"/>
            <p:nvPr/>
          </p:nvSpPr>
          <p:spPr>
            <a:xfrm>
              <a:off x="0" y="95250"/>
              <a:ext cx="22637329" cy="8071697"/>
            </a:xfrm>
            <a:prstGeom prst="rect">
              <a:avLst/>
            </a:prstGeom>
          </p:spPr>
          <p:txBody>
            <a:bodyPr lIns="0" tIns="0" rIns="0" bIns="0" rtlCol="0" anchor="t">
              <a:spAutoFit/>
            </a:bodyPr>
            <a:lstStyle/>
            <a:p>
              <a:pPr>
                <a:lnSpc>
                  <a:spcPts val="15820"/>
                </a:lnSpc>
              </a:pPr>
              <a:r>
                <a:rPr lang="en-US" sz="14000">
                  <a:solidFill>
                    <a:srgbClr val="050707"/>
                  </a:solidFill>
                  <a:latin typeface="Playfair Display Italics"/>
                </a:rPr>
                <a:t>Gold Star Wives of America, Inc. </a:t>
              </a:r>
            </a:p>
            <a:p>
              <a:pPr>
                <a:lnSpc>
                  <a:spcPts val="15819"/>
                </a:lnSpc>
              </a:pPr>
              <a:r>
                <a:rPr lang="en-US" sz="14000">
                  <a:solidFill>
                    <a:srgbClr val="050707"/>
                  </a:solidFill>
                  <a:latin typeface="Playfair Display Italics"/>
                </a:rPr>
                <a:t>Legislative Priorities </a:t>
              </a:r>
            </a:p>
          </p:txBody>
        </p:sp>
        <p:sp>
          <p:nvSpPr>
            <p:cNvPr id="6" name="TextBox 6"/>
            <p:cNvSpPr txBox="1"/>
            <p:nvPr/>
          </p:nvSpPr>
          <p:spPr>
            <a:xfrm>
              <a:off x="0" y="9407525"/>
              <a:ext cx="18796949" cy="632248"/>
            </a:xfrm>
            <a:prstGeom prst="rect">
              <a:avLst/>
            </a:prstGeom>
          </p:spPr>
          <p:txBody>
            <a:bodyPr lIns="0" tIns="0" rIns="0" bIns="0" rtlCol="0" anchor="t">
              <a:spAutoFit/>
            </a:bodyPr>
            <a:lstStyle/>
            <a:p>
              <a:pPr>
                <a:lnSpc>
                  <a:spcPts val="391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6400800" cy="7200900"/>
          </a:xfrm>
          <a:prstGeom prst="rect">
            <a:avLst/>
          </a:prstGeom>
          <a:solidFill>
            <a:srgbClr val="EEBA2B"/>
          </a:solidFill>
        </p:spPr>
      </p:sp>
      <p:pic>
        <p:nvPicPr>
          <p:cNvPr id="3" name="Picture 3"/>
          <p:cNvPicPr>
            <a:picLocks noChangeAspect="1"/>
          </p:cNvPicPr>
          <p:nvPr/>
        </p:nvPicPr>
        <p:blipFill>
          <a:blip r:embed="rId2"/>
          <a:srcRect l="19687" r="19687"/>
          <a:stretch>
            <a:fillRect/>
          </a:stretch>
        </p:blipFill>
        <p:spPr>
          <a:xfrm>
            <a:off x="1613056" y="1771981"/>
            <a:ext cx="6799321" cy="7486319"/>
          </a:xfrm>
          <a:prstGeom prst="rect">
            <a:avLst/>
          </a:prstGeom>
        </p:spPr>
      </p:pic>
      <p:grpSp>
        <p:nvGrpSpPr>
          <p:cNvPr id="4" name="Group 4"/>
          <p:cNvGrpSpPr/>
          <p:nvPr/>
        </p:nvGrpSpPr>
        <p:grpSpPr>
          <a:xfrm>
            <a:off x="9871822" y="1764268"/>
            <a:ext cx="7387478" cy="6758464"/>
            <a:chOff x="0" y="0"/>
            <a:chExt cx="9849971" cy="9011285"/>
          </a:xfrm>
        </p:grpSpPr>
        <p:sp>
          <p:nvSpPr>
            <p:cNvPr id="5" name="TextBox 5"/>
            <p:cNvSpPr txBox="1"/>
            <p:nvPr/>
          </p:nvSpPr>
          <p:spPr>
            <a:xfrm>
              <a:off x="0" y="0"/>
              <a:ext cx="9849971" cy="3073400"/>
            </a:xfrm>
            <a:prstGeom prst="rect">
              <a:avLst/>
            </a:prstGeom>
          </p:spPr>
          <p:txBody>
            <a:bodyPr lIns="0" tIns="0" rIns="0" bIns="0" rtlCol="0" anchor="t">
              <a:spAutoFit/>
            </a:bodyPr>
            <a:lstStyle/>
            <a:p>
              <a:pPr>
                <a:lnSpc>
                  <a:spcPts val="9120"/>
                </a:lnSpc>
              </a:pPr>
              <a:r>
                <a:rPr lang="en-US" sz="7600">
                  <a:solidFill>
                    <a:srgbClr val="050707"/>
                  </a:solidFill>
                  <a:latin typeface="Playfair Display Italics"/>
                </a:rPr>
                <a:t>Today's Presentation</a:t>
              </a:r>
            </a:p>
          </p:txBody>
        </p:sp>
        <p:sp>
          <p:nvSpPr>
            <p:cNvPr id="6" name="TextBox 6"/>
            <p:cNvSpPr txBox="1"/>
            <p:nvPr/>
          </p:nvSpPr>
          <p:spPr>
            <a:xfrm>
              <a:off x="0" y="3638550"/>
              <a:ext cx="9055612" cy="704850"/>
            </a:xfrm>
            <a:prstGeom prst="rect">
              <a:avLst/>
            </a:prstGeom>
          </p:spPr>
          <p:txBody>
            <a:bodyPr lIns="0" tIns="0" rIns="0" bIns="0" rtlCol="0" anchor="t">
              <a:spAutoFit/>
            </a:bodyPr>
            <a:lstStyle/>
            <a:p>
              <a:pPr>
                <a:lnSpc>
                  <a:spcPts val="4079"/>
                </a:lnSpc>
              </a:pPr>
              <a:r>
                <a:rPr lang="en-US" sz="3400" spc="238">
                  <a:solidFill>
                    <a:srgbClr val="EEBA2B"/>
                  </a:solidFill>
                  <a:latin typeface="Raleway Bold"/>
                </a:rPr>
                <a:t>MAIN TOPICS</a:t>
              </a:r>
            </a:p>
          </p:txBody>
        </p:sp>
        <p:sp>
          <p:nvSpPr>
            <p:cNvPr id="7" name="TextBox 7"/>
            <p:cNvSpPr txBox="1"/>
            <p:nvPr/>
          </p:nvSpPr>
          <p:spPr>
            <a:xfrm>
              <a:off x="0" y="4864100"/>
              <a:ext cx="9055612" cy="4147185"/>
            </a:xfrm>
            <a:prstGeom prst="rect">
              <a:avLst/>
            </a:prstGeom>
          </p:spPr>
          <p:txBody>
            <a:bodyPr lIns="0" tIns="0" rIns="0" bIns="0" rtlCol="0" anchor="t">
              <a:spAutoFit/>
            </a:bodyPr>
            <a:lstStyle/>
            <a:p>
              <a:pPr>
                <a:lnSpc>
                  <a:spcPts val="4199"/>
                </a:lnSpc>
              </a:pPr>
              <a:r>
                <a:rPr lang="en-US" sz="2799" spc="27">
                  <a:solidFill>
                    <a:srgbClr val="050707"/>
                  </a:solidFill>
                  <a:latin typeface="Raleway"/>
                </a:rPr>
                <a:t>What is DIC?</a:t>
              </a:r>
            </a:p>
            <a:p>
              <a:pPr>
                <a:lnSpc>
                  <a:spcPts val="4199"/>
                </a:lnSpc>
              </a:pPr>
              <a:r>
                <a:rPr lang="en-US" sz="2799" spc="27">
                  <a:solidFill>
                    <a:srgbClr val="050707"/>
                  </a:solidFill>
                  <a:latin typeface="Raleway"/>
                </a:rPr>
                <a:t>What is the problem?</a:t>
              </a:r>
            </a:p>
            <a:p>
              <a:pPr>
                <a:lnSpc>
                  <a:spcPts val="4199"/>
                </a:lnSpc>
              </a:pPr>
              <a:r>
                <a:rPr lang="en-US" sz="2799" spc="27">
                  <a:solidFill>
                    <a:srgbClr val="050707"/>
                  </a:solidFill>
                  <a:latin typeface="Raleway"/>
                </a:rPr>
                <a:t>What are the issues that fall under remarriage? </a:t>
              </a:r>
            </a:p>
            <a:p>
              <a:pPr>
                <a:lnSpc>
                  <a:spcPts val="4199"/>
                </a:lnSpc>
              </a:pPr>
              <a:r>
                <a:rPr lang="en-US" sz="2799" spc="27">
                  <a:solidFill>
                    <a:srgbClr val="050707"/>
                  </a:solidFill>
                  <a:latin typeface="Raleway"/>
                </a:rPr>
                <a:t> </a:t>
              </a:r>
            </a:p>
            <a:p>
              <a:pPr>
                <a:lnSpc>
                  <a:spcPts val="4200"/>
                </a:lnSpc>
              </a:pPr>
              <a:endParaRPr lang="en-US" sz="2799" spc="27">
                <a:solidFill>
                  <a:srgbClr val="050707"/>
                </a:solidFill>
                <a:latin typeface="Raleway"/>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400" y="-730552"/>
            <a:ext cx="19378989" cy="5127930"/>
          </a:xfrm>
          <a:prstGeom prst="rect">
            <a:avLst/>
          </a:prstGeom>
          <a:solidFill>
            <a:srgbClr val="EEBA2B"/>
          </a:solidFill>
        </p:spPr>
      </p:sp>
      <p:pic>
        <p:nvPicPr>
          <p:cNvPr id="3" name="Picture 3">
            <a:hlinkClick r:id="" action="ppaction://media"/>
          </p:cNvPr>
          <p:cNvPicPr>
            <a:picLocks noChangeAspect="1"/>
          </p:cNvPicPr>
          <p:nvPr>
            <a:videoFile r:link="rId1"/>
            <p:extLst>
              <p:ext uri="{DAA4B4D4-6D71-4841-9C94-3DE7FCFB9230}">
                <p14:media xmlns:p14="http://schemas.microsoft.com/office/powerpoint/2010/main" r:embed="rId2">
                  <p14:trim st="6250" end="11550"/>
                </p14:media>
              </p:ext>
            </p:extLst>
          </p:nvPr>
        </p:nvPicPr>
        <p:blipFill>
          <a:blip r:embed="rId4"/>
          <a:srcRect l="40932" r="17380"/>
          <a:stretch>
            <a:fillRect/>
          </a:stretch>
        </p:blipFill>
        <p:spPr>
          <a:xfrm>
            <a:off x="15932612" y="516822"/>
            <a:ext cx="1951494" cy="2633181"/>
          </a:xfrm>
          <a:prstGeom prst="rect">
            <a:avLst/>
          </a:prstGeom>
        </p:spPr>
      </p:pic>
      <p:grpSp>
        <p:nvGrpSpPr>
          <p:cNvPr id="4" name="Group 4"/>
          <p:cNvGrpSpPr/>
          <p:nvPr/>
        </p:nvGrpSpPr>
        <p:grpSpPr>
          <a:xfrm>
            <a:off x="1028700" y="1028700"/>
            <a:ext cx="13530408" cy="3228975"/>
            <a:chOff x="0" y="0"/>
            <a:chExt cx="18040544" cy="4305300"/>
          </a:xfrm>
        </p:grpSpPr>
        <p:sp>
          <p:nvSpPr>
            <p:cNvPr id="5" name="TextBox 5"/>
            <p:cNvSpPr txBox="1"/>
            <p:nvPr/>
          </p:nvSpPr>
          <p:spPr>
            <a:xfrm>
              <a:off x="0" y="0"/>
              <a:ext cx="18040544" cy="3073400"/>
            </a:xfrm>
            <a:prstGeom prst="rect">
              <a:avLst/>
            </a:prstGeom>
          </p:spPr>
          <p:txBody>
            <a:bodyPr lIns="0" tIns="0" rIns="0" bIns="0" rtlCol="0" anchor="t">
              <a:spAutoFit/>
            </a:bodyPr>
            <a:lstStyle/>
            <a:p>
              <a:pPr>
                <a:lnSpc>
                  <a:spcPts val="9120"/>
                </a:lnSpc>
              </a:pPr>
              <a:r>
                <a:rPr lang="en-US" sz="7600" spc="76">
                  <a:solidFill>
                    <a:srgbClr val="050707"/>
                  </a:solidFill>
                  <a:latin typeface="Playfair Display Italics"/>
                </a:rPr>
                <a:t>Dependency and Indemnity Compensation (DIC) </a:t>
              </a:r>
            </a:p>
          </p:txBody>
        </p:sp>
        <p:sp>
          <p:nvSpPr>
            <p:cNvPr id="6" name="TextBox 6"/>
            <p:cNvSpPr txBox="1"/>
            <p:nvPr/>
          </p:nvSpPr>
          <p:spPr>
            <a:xfrm>
              <a:off x="0" y="3600450"/>
              <a:ext cx="17477926" cy="704850"/>
            </a:xfrm>
            <a:prstGeom prst="rect">
              <a:avLst/>
            </a:prstGeom>
          </p:spPr>
          <p:txBody>
            <a:bodyPr lIns="0" tIns="0" rIns="0" bIns="0" rtlCol="0" anchor="t">
              <a:spAutoFit/>
            </a:bodyPr>
            <a:lstStyle/>
            <a:p>
              <a:pPr>
                <a:lnSpc>
                  <a:spcPts val="4079"/>
                </a:lnSpc>
              </a:pPr>
              <a:r>
                <a:rPr lang="en-US" sz="3399" spc="237">
                  <a:solidFill>
                    <a:srgbClr val="FFFFFF"/>
                  </a:solidFill>
                  <a:latin typeface="Raleway Bold"/>
                </a:rPr>
                <a:t>WHAT ARE WE TALKING ABOUT? </a:t>
              </a:r>
            </a:p>
          </p:txBody>
        </p:sp>
      </p:grpSp>
      <p:grpSp>
        <p:nvGrpSpPr>
          <p:cNvPr id="7" name="Group 7"/>
          <p:cNvGrpSpPr/>
          <p:nvPr/>
        </p:nvGrpSpPr>
        <p:grpSpPr>
          <a:xfrm>
            <a:off x="695168" y="3626901"/>
            <a:ext cx="16897664" cy="6803874"/>
            <a:chOff x="0" y="0"/>
            <a:chExt cx="22530219" cy="9071832"/>
          </a:xfrm>
        </p:grpSpPr>
        <p:sp>
          <p:nvSpPr>
            <p:cNvPr id="8" name="TextBox 8"/>
            <p:cNvSpPr txBox="1"/>
            <p:nvPr/>
          </p:nvSpPr>
          <p:spPr>
            <a:xfrm>
              <a:off x="0" y="-209550"/>
              <a:ext cx="22530219" cy="6177977"/>
            </a:xfrm>
            <a:prstGeom prst="rect">
              <a:avLst/>
            </a:prstGeom>
          </p:spPr>
          <p:txBody>
            <a:bodyPr lIns="0" tIns="0" rIns="0" bIns="0" rtlCol="0" anchor="t">
              <a:spAutoFit/>
            </a:bodyPr>
            <a:lstStyle/>
            <a:p>
              <a:pPr algn="ctr">
                <a:lnSpc>
                  <a:spcPts val="5260"/>
                </a:lnSpc>
              </a:pPr>
              <a:endParaRPr/>
            </a:p>
            <a:p>
              <a:pPr algn="ctr">
                <a:lnSpc>
                  <a:spcPts val="5260"/>
                </a:lnSpc>
              </a:pPr>
              <a:endParaRPr/>
            </a:p>
            <a:p>
              <a:pPr algn="ctr">
                <a:lnSpc>
                  <a:spcPts val="5260"/>
                </a:lnSpc>
              </a:pPr>
              <a:r>
                <a:rPr lang="en-US" sz="3507" spc="35">
                  <a:solidFill>
                    <a:srgbClr val="050707"/>
                  </a:solidFill>
                  <a:latin typeface="Muller"/>
                </a:rPr>
                <a:t>The Department of Veterans' Affairs provides surviving spouses of military service members who die on active-duty, veterans who die from a service-connected disability, and veterans who are rated 100% disabled by the Department of Veterans Affairs for 10 years or more with a tax-free monthly monetary benefit called Dependency and Indemnity Compensation (DIC).</a:t>
              </a:r>
            </a:p>
          </p:txBody>
        </p:sp>
        <p:sp>
          <p:nvSpPr>
            <p:cNvPr id="9" name="TextBox 9"/>
            <p:cNvSpPr txBox="1"/>
            <p:nvPr/>
          </p:nvSpPr>
          <p:spPr>
            <a:xfrm>
              <a:off x="0" y="7719267"/>
              <a:ext cx="22530219" cy="1352565"/>
            </a:xfrm>
            <a:prstGeom prst="rect">
              <a:avLst/>
            </a:prstGeom>
          </p:spPr>
          <p:txBody>
            <a:bodyPr lIns="0" tIns="0" rIns="0" bIns="0" rtlCol="0" anchor="t">
              <a:spAutoFit/>
            </a:bodyPr>
            <a:lstStyle/>
            <a:p>
              <a:pPr algn="ctr">
                <a:lnSpc>
                  <a:spcPts val="4208"/>
                </a:lnSpc>
              </a:pPr>
              <a:r>
                <a:rPr lang="en-US" sz="2805" spc="28">
                  <a:solidFill>
                    <a:srgbClr val="050707"/>
                  </a:solidFill>
                  <a:latin typeface="Raleway Light"/>
                </a:rPr>
                <a:t>https://www.va.gov/disability/dependency-indemnity-compensation/</a:t>
              </a:r>
            </a:p>
            <a:p>
              <a:pPr>
                <a:lnSpc>
                  <a:spcPts val="4208"/>
                </a:lnSpc>
              </a:pPr>
              <a:endParaRPr lang="en-US" sz="2805" spc="28">
                <a:solidFill>
                  <a:srgbClr val="050707"/>
                </a:solidFill>
                <a:latin typeface="Raleway Light"/>
              </a:endParaRPr>
            </a:p>
          </p:txBody>
        </p:sp>
      </p:grpSp>
    </p:spTree>
  </p:cSld>
  <p:clrMapOvr>
    <a:masterClrMapping/>
  </p:clrMapOvr>
  <p:timing>
    <p:tnLst>
      <p:par>
        <p:cTn id="1" dur="indefinite" restart="never" nodeType="tmRoot">
          <p:childTnLst>
            <p:video>
              <p:cMediaNode vol="100000">
                <p:cTn id="2"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400" y="-730552"/>
            <a:ext cx="19378989" cy="5127930"/>
          </a:xfrm>
          <a:prstGeom prst="rect">
            <a:avLst/>
          </a:prstGeom>
          <a:solidFill>
            <a:srgbClr val="EEBA2B"/>
          </a:solidFill>
        </p:spPr>
      </p:sp>
      <p:grpSp>
        <p:nvGrpSpPr>
          <p:cNvPr id="3" name="Group 3"/>
          <p:cNvGrpSpPr/>
          <p:nvPr/>
        </p:nvGrpSpPr>
        <p:grpSpPr>
          <a:xfrm>
            <a:off x="1028700" y="1028700"/>
            <a:ext cx="13530408" cy="3228975"/>
            <a:chOff x="0" y="0"/>
            <a:chExt cx="18040544" cy="4305300"/>
          </a:xfrm>
        </p:grpSpPr>
        <p:sp>
          <p:nvSpPr>
            <p:cNvPr id="4" name="TextBox 4"/>
            <p:cNvSpPr txBox="1"/>
            <p:nvPr/>
          </p:nvSpPr>
          <p:spPr>
            <a:xfrm>
              <a:off x="0" y="0"/>
              <a:ext cx="18040544" cy="3073400"/>
            </a:xfrm>
            <a:prstGeom prst="rect">
              <a:avLst/>
            </a:prstGeom>
          </p:spPr>
          <p:txBody>
            <a:bodyPr lIns="0" tIns="0" rIns="0" bIns="0" rtlCol="0" anchor="t">
              <a:spAutoFit/>
            </a:bodyPr>
            <a:lstStyle/>
            <a:p>
              <a:pPr>
                <a:lnSpc>
                  <a:spcPts val="9120"/>
                </a:lnSpc>
              </a:pPr>
              <a:r>
                <a:rPr lang="en-US" sz="7600" spc="76">
                  <a:solidFill>
                    <a:srgbClr val="050707"/>
                  </a:solidFill>
                  <a:latin typeface="Playfair Display Italics"/>
                </a:rPr>
                <a:t>Dependency and Indemnity Compensation (DIC) </a:t>
              </a:r>
            </a:p>
          </p:txBody>
        </p:sp>
        <p:sp>
          <p:nvSpPr>
            <p:cNvPr id="5" name="TextBox 5"/>
            <p:cNvSpPr txBox="1"/>
            <p:nvPr/>
          </p:nvSpPr>
          <p:spPr>
            <a:xfrm>
              <a:off x="0" y="3600450"/>
              <a:ext cx="17477926" cy="704850"/>
            </a:xfrm>
            <a:prstGeom prst="rect">
              <a:avLst/>
            </a:prstGeom>
          </p:spPr>
          <p:txBody>
            <a:bodyPr lIns="0" tIns="0" rIns="0" bIns="0" rtlCol="0" anchor="t">
              <a:spAutoFit/>
            </a:bodyPr>
            <a:lstStyle/>
            <a:p>
              <a:pPr>
                <a:lnSpc>
                  <a:spcPts val="4079"/>
                </a:lnSpc>
              </a:pPr>
              <a:r>
                <a:rPr lang="en-US" sz="3399" spc="237">
                  <a:solidFill>
                    <a:srgbClr val="FFFFFF"/>
                  </a:solidFill>
                  <a:latin typeface="Raleway Bold"/>
                </a:rPr>
                <a:t>WHAT IS THE PROBLEM? </a:t>
              </a:r>
            </a:p>
          </p:txBody>
        </p:sp>
      </p:grpSp>
      <p:sp>
        <p:nvSpPr>
          <p:cNvPr id="6" name="TextBox 6"/>
          <p:cNvSpPr txBox="1"/>
          <p:nvPr/>
        </p:nvSpPr>
        <p:spPr>
          <a:xfrm>
            <a:off x="695168" y="3913866"/>
            <a:ext cx="16897664" cy="5344434"/>
          </a:xfrm>
          <a:prstGeom prst="rect">
            <a:avLst/>
          </a:prstGeom>
        </p:spPr>
        <p:txBody>
          <a:bodyPr lIns="0" tIns="0" rIns="0" bIns="0" rtlCol="0" anchor="t">
            <a:spAutoFit/>
          </a:bodyPr>
          <a:lstStyle/>
          <a:p>
            <a:pPr algn="ctr">
              <a:lnSpc>
                <a:spcPts val="5260"/>
              </a:lnSpc>
            </a:pPr>
            <a:endParaRPr dirty="0"/>
          </a:p>
          <a:p>
            <a:pPr algn="ctr">
              <a:lnSpc>
                <a:spcPts val="5260"/>
              </a:lnSpc>
            </a:pPr>
            <a:endParaRPr dirty="0"/>
          </a:p>
          <a:p>
            <a:pPr algn="ctr">
              <a:lnSpc>
                <a:spcPts val="5260"/>
              </a:lnSpc>
            </a:pPr>
            <a:r>
              <a:rPr lang="en-US" sz="3507" spc="35" dirty="0">
                <a:solidFill>
                  <a:srgbClr val="050707"/>
                </a:solidFill>
                <a:latin typeface="Muller"/>
              </a:rPr>
              <a:t>Currently, the base rate of DIC is $1,562.74 per month. The rate of compensation for a 100% service-connected veteran is $3,621.95 per month. This means that DIC is 43% of a veteran's compensation. </a:t>
            </a:r>
          </a:p>
          <a:p>
            <a:pPr algn="ctr">
              <a:lnSpc>
                <a:spcPts val="5260"/>
              </a:lnSpc>
            </a:pPr>
            <a:r>
              <a:rPr lang="en-US" sz="3507" spc="35" dirty="0">
                <a:solidFill>
                  <a:srgbClr val="050707"/>
                </a:solidFill>
                <a:latin typeface="Muller"/>
              </a:rPr>
              <a:t>Currently, surviving spouses of federal employees have the ability to receive 55% of their spouse’s compensation should they die due to their work.</a:t>
            </a:r>
          </a:p>
          <a:p>
            <a:pPr algn="ctr">
              <a:lnSpc>
                <a:spcPts val="5260"/>
              </a:lnSpc>
            </a:pPr>
            <a:r>
              <a:rPr lang="en-US" sz="3507" spc="35" dirty="0">
                <a:solidFill>
                  <a:srgbClr val="050707"/>
                </a:solidFill>
                <a:latin typeface="Muller"/>
              </a:rPr>
              <a:t>Military surviving families deserve a benefit equal to federal employees.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400" y="-730552"/>
            <a:ext cx="19378989" cy="5127930"/>
          </a:xfrm>
          <a:prstGeom prst="rect">
            <a:avLst/>
          </a:prstGeom>
          <a:solidFill>
            <a:srgbClr val="EEBA2B"/>
          </a:solidFill>
        </p:spPr>
      </p:sp>
      <p:grpSp>
        <p:nvGrpSpPr>
          <p:cNvPr id="3" name="Group 3"/>
          <p:cNvGrpSpPr/>
          <p:nvPr/>
        </p:nvGrpSpPr>
        <p:grpSpPr>
          <a:xfrm>
            <a:off x="1028700" y="1028700"/>
            <a:ext cx="13530408" cy="3228975"/>
            <a:chOff x="0" y="0"/>
            <a:chExt cx="18040544" cy="4305300"/>
          </a:xfrm>
        </p:grpSpPr>
        <p:sp>
          <p:nvSpPr>
            <p:cNvPr id="4" name="TextBox 4"/>
            <p:cNvSpPr txBox="1"/>
            <p:nvPr/>
          </p:nvSpPr>
          <p:spPr>
            <a:xfrm>
              <a:off x="0" y="0"/>
              <a:ext cx="18040544" cy="3073400"/>
            </a:xfrm>
            <a:prstGeom prst="rect">
              <a:avLst/>
            </a:prstGeom>
          </p:spPr>
          <p:txBody>
            <a:bodyPr lIns="0" tIns="0" rIns="0" bIns="0" rtlCol="0" anchor="t">
              <a:spAutoFit/>
            </a:bodyPr>
            <a:lstStyle/>
            <a:p>
              <a:pPr>
                <a:lnSpc>
                  <a:spcPts val="9120"/>
                </a:lnSpc>
              </a:pPr>
              <a:r>
                <a:rPr lang="en-US" sz="7600" spc="76">
                  <a:solidFill>
                    <a:srgbClr val="050707"/>
                  </a:solidFill>
                  <a:latin typeface="Playfair Display Italics"/>
                </a:rPr>
                <a:t>Dependency and Indemnity Compensation (DIC) </a:t>
              </a:r>
            </a:p>
          </p:txBody>
        </p:sp>
        <p:sp>
          <p:nvSpPr>
            <p:cNvPr id="5" name="TextBox 5"/>
            <p:cNvSpPr txBox="1"/>
            <p:nvPr/>
          </p:nvSpPr>
          <p:spPr>
            <a:xfrm>
              <a:off x="0" y="3600450"/>
              <a:ext cx="17477926" cy="704850"/>
            </a:xfrm>
            <a:prstGeom prst="rect">
              <a:avLst/>
            </a:prstGeom>
          </p:spPr>
          <p:txBody>
            <a:bodyPr lIns="0" tIns="0" rIns="0" bIns="0" rtlCol="0" anchor="t">
              <a:spAutoFit/>
            </a:bodyPr>
            <a:lstStyle/>
            <a:p>
              <a:pPr>
                <a:lnSpc>
                  <a:spcPts val="4079"/>
                </a:lnSpc>
              </a:pPr>
              <a:r>
                <a:rPr lang="en-US" sz="3399" spc="237">
                  <a:solidFill>
                    <a:srgbClr val="FFFFFF"/>
                  </a:solidFill>
                  <a:latin typeface="Raleway Bold"/>
                </a:rPr>
                <a:t>WHAT IS THE SOLUTION? </a:t>
              </a:r>
            </a:p>
          </p:txBody>
        </p:sp>
      </p:grpSp>
      <p:sp>
        <p:nvSpPr>
          <p:cNvPr id="6" name="TextBox 6"/>
          <p:cNvSpPr txBox="1"/>
          <p:nvPr/>
        </p:nvSpPr>
        <p:spPr>
          <a:xfrm>
            <a:off x="695168" y="3536903"/>
            <a:ext cx="16897664" cy="4027308"/>
          </a:xfrm>
          <a:prstGeom prst="rect">
            <a:avLst/>
          </a:prstGeom>
        </p:spPr>
        <p:txBody>
          <a:bodyPr lIns="0" tIns="0" rIns="0" bIns="0" rtlCol="0" anchor="t">
            <a:spAutoFit/>
          </a:bodyPr>
          <a:lstStyle/>
          <a:p>
            <a:pPr algn="ctr">
              <a:lnSpc>
                <a:spcPts val="5260"/>
              </a:lnSpc>
            </a:pPr>
            <a:endParaRPr/>
          </a:p>
          <a:p>
            <a:pPr algn="ctr">
              <a:lnSpc>
                <a:spcPts val="5260"/>
              </a:lnSpc>
            </a:pPr>
            <a:endParaRPr/>
          </a:p>
          <a:p>
            <a:pPr algn="ctr">
              <a:lnSpc>
                <a:spcPts val="5260"/>
              </a:lnSpc>
            </a:pPr>
            <a:endParaRPr/>
          </a:p>
          <a:p>
            <a:pPr algn="ctr">
              <a:lnSpc>
                <a:spcPts val="5260"/>
              </a:lnSpc>
            </a:pPr>
            <a:r>
              <a:rPr lang="en-US" sz="3507" spc="35">
                <a:solidFill>
                  <a:srgbClr val="050707"/>
                </a:solidFill>
                <a:latin typeface="Muller"/>
              </a:rPr>
              <a:t>Increase DIC for surviving spouses to 55% of a 100% a VA service-connected disabled veteran's compensation because military surviving families deserve a benefit equal to federal employees.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400" y="-730552"/>
            <a:ext cx="19378989" cy="5127930"/>
          </a:xfrm>
          <a:prstGeom prst="rect">
            <a:avLst/>
          </a:prstGeom>
          <a:solidFill>
            <a:srgbClr val="EEBA2B"/>
          </a:solidFill>
        </p:spPr>
      </p:sp>
      <p:pic>
        <p:nvPicPr>
          <p:cNvPr id="3" name="Picture 3">
            <a:hlinkClick r:id="" action="ppaction://media"/>
          </p:cNvPr>
          <p:cNvPicPr>
            <a:picLocks noChangeAspect="1"/>
          </p:cNvPicPr>
          <p:nvPr>
            <a:videoFile r:link="rId1"/>
            <p:extLst>
              <p:ext uri="{DAA4B4D4-6D71-4841-9C94-3DE7FCFB9230}">
                <p14:media xmlns:p14="http://schemas.microsoft.com/office/powerpoint/2010/main" r:embed="rId2">
                  <p14:trim st="6250" end="11550"/>
                </p14:media>
              </p:ext>
            </p:extLst>
          </p:nvPr>
        </p:nvPicPr>
        <p:blipFill>
          <a:blip r:embed="rId4"/>
          <a:srcRect l="40932" r="17380"/>
          <a:stretch>
            <a:fillRect/>
          </a:stretch>
        </p:blipFill>
        <p:spPr>
          <a:xfrm>
            <a:off x="15932612" y="516822"/>
            <a:ext cx="1951494" cy="2633181"/>
          </a:xfrm>
          <a:prstGeom prst="rect">
            <a:avLst/>
          </a:prstGeom>
        </p:spPr>
      </p:pic>
      <p:grpSp>
        <p:nvGrpSpPr>
          <p:cNvPr id="4" name="Group 4"/>
          <p:cNvGrpSpPr/>
          <p:nvPr/>
        </p:nvGrpSpPr>
        <p:grpSpPr>
          <a:xfrm>
            <a:off x="1028700" y="1028700"/>
            <a:ext cx="13530408" cy="2076450"/>
            <a:chOff x="0" y="0"/>
            <a:chExt cx="18040544" cy="2768600"/>
          </a:xfrm>
        </p:grpSpPr>
        <p:sp>
          <p:nvSpPr>
            <p:cNvPr id="5" name="TextBox 5"/>
            <p:cNvSpPr txBox="1"/>
            <p:nvPr/>
          </p:nvSpPr>
          <p:spPr>
            <a:xfrm>
              <a:off x="0" y="0"/>
              <a:ext cx="18040544" cy="1536700"/>
            </a:xfrm>
            <a:prstGeom prst="rect">
              <a:avLst/>
            </a:prstGeom>
          </p:spPr>
          <p:txBody>
            <a:bodyPr lIns="0" tIns="0" rIns="0" bIns="0" rtlCol="0" anchor="t">
              <a:spAutoFit/>
            </a:bodyPr>
            <a:lstStyle/>
            <a:p>
              <a:pPr>
                <a:lnSpc>
                  <a:spcPts val="9120"/>
                </a:lnSpc>
              </a:pPr>
              <a:r>
                <a:rPr lang="en-US" sz="7600" spc="76">
                  <a:solidFill>
                    <a:srgbClr val="050707"/>
                  </a:solidFill>
                  <a:latin typeface="Playfair Display Italics"/>
                </a:rPr>
                <a:t>Remarriage </a:t>
              </a:r>
            </a:p>
          </p:txBody>
        </p:sp>
        <p:sp>
          <p:nvSpPr>
            <p:cNvPr id="6" name="TextBox 6"/>
            <p:cNvSpPr txBox="1"/>
            <p:nvPr/>
          </p:nvSpPr>
          <p:spPr>
            <a:xfrm>
              <a:off x="0" y="2063750"/>
              <a:ext cx="17477926" cy="704850"/>
            </a:xfrm>
            <a:prstGeom prst="rect">
              <a:avLst/>
            </a:prstGeom>
          </p:spPr>
          <p:txBody>
            <a:bodyPr lIns="0" tIns="0" rIns="0" bIns="0" rtlCol="0" anchor="t">
              <a:spAutoFit/>
            </a:bodyPr>
            <a:lstStyle/>
            <a:p>
              <a:pPr>
                <a:lnSpc>
                  <a:spcPts val="4079"/>
                </a:lnSpc>
              </a:pPr>
              <a:r>
                <a:rPr lang="en-US" sz="3399" spc="237">
                  <a:solidFill>
                    <a:srgbClr val="FFFFFF"/>
                  </a:solidFill>
                  <a:latin typeface="Raleway Bold"/>
                </a:rPr>
                <a:t>WHAT ARE WE TALKING ABOUT? </a:t>
              </a:r>
            </a:p>
          </p:txBody>
        </p:sp>
      </p:grpSp>
      <p:sp>
        <p:nvSpPr>
          <p:cNvPr id="7" name="TextBox 7"/>
          <p:cNvSpPr txBox="1"/>
          <p:nvPr/>
        </p:nvSpPr>
        <p:spPr>
          <a:xfrm>
            <a:off x="695168" y="3270249"/>
            <a:ext cx="16897664" cy="5344434"/>
          </a:xfrm>
          <a:prstGeom prst="rect">
            <a:avLst/>
          </a:prstGeom>
        </p:spPr>
        <p:txBody>
          <a:bodyPr lIns="0" tIns="0" rIns="0" bIns="0" rtlCol="0" anchor="t">
            <a:spAutoFit/>
          </a:bodyPr>
          <a:lstStyle/>
          <a:p>
            <a:pPr algn="ctr">
              <a:lnSpc>
                <a:spcPts val="5260"/>
              </a:lnSpc>
            </a:pPr>
            <a:endParaRPr/>
          </a:p>
          <a:p>
            <a:pPr algn="ctr">
              <a:lnSpc>
                <a:spcPts val="5260"/>
              </a:lnSpc>
            </a:pPr>
            <a:endParaRPr/>
          </a:p>
          <a:p>
            <a:pPr algn="ctr">
              <a:lnSpc>
                <a:spcPts val="5260"/>
              </a:lnSpc>
            </a:pPr>
            <a:endParaRPr/>
          </a:p>
          <a:p>
            <a:pPr algn="ctr">
              <a:lnSpc>
                <a:spcPts val="5260"/>
              </a:lnSpc>
            </a:pPr>
            <a:r>
              <a:rPr lang="en-US" sz="3507" spc="35">
                <a:solidFill>
                  <a:srgbClr val="050707"/>
                </a:solidFill>
                <a:latin typeface="Muller"/>
              </a:rPr>
              <a:t>Currently, when a surviving spouses remarries, under the age of 55 years old, they lose all of their surviving spouse benefits from the Department of Defense and the Department of Veterans' Affairs. Even if a surviving spouses remarries  after the age of 55 years old, they still lose some benefits like TRICARE.</a:t>
            </a:r>
          </a:p>
          <a:p>
            <a:pPr algn="ctr">
              <a:lnSpc>
                <a:spcPts val="5260"/>
              </a:lnSpc>
            </a:pPr>
            <a:endParaRPr lang="en-US" sz="3507" spc="35">
              <a:solidFill>
                <a:srgbClr val="050707"/>
              </a:solidFill>
              <a:latin typeface="Muller"/>
            </a:endParaRPr>
          </a:p>
        </p:txBody>
      </p:sp>
    </p:spTree>
  </p:cSld>
  <p:clrMapOvr>
    <a:masterClrMapping/>
  </p:clrMapOvr>
  <p:timing>
    <p:tnLst>
      <p:par>
        <p:cTn id="1" dur="indefinite" restart="never" nodeType="tmRoot">
          <p:childTnLst>
            <p:video>
              <p:cMediaNode vol="100000">
                <p:cTn id="2"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400" y="-730552"/>
            <a:ext cx="19378989" cy="5127930"/>
          </a:xfrm>
          <a:prstGeom prst="rect">
            <a:avLst/>
          </a:prstGeom>
          <a:solidFill>
            <a:srgbClr val="EEBA2B"/>
          </a:solidFill>
        </p:spPr>
      </p:sp>
      <p:grpSp>
        <p:nvGrpSpPr>
          <p:cNvPr id="3" name="Group 3"/>
          <p:cNvGrpSpPr/>
          <p:nvPr/>
        </p:nvGrpSpPr>
        <p:grpSpPr>
          <a:xfrm>
            <a:off x="1028700" y="1028700"/>
            <a:ext cx="13530408" cy="2076450"/>
            <a:chOff x="0" y="0"/>
            <a:chExt cx="18040544" cy="2768600"/>
          </a:xfrm>
        </p:grpSpPr>
        <p:sp>
          <p:nvSpPr>
            <p:cNvPr id="4" name="TextBox 4"/>
            <p:cNvSpPr txBox="1"/>
            <p:nvPr/>
          </p:nvSpPr>
          <p:spPr>
            <a:xfrm>
              <a:off x="0" y="0"/>
              <a:ext cx="18040544" cy="1536700"/>
            </a:xfrm>
            <a:prstGeom prst="rect">
              <a:avLst/>
            </a:prstGeom>
          </p:spPr>
          <p:txBody>
            <a:bodyPr lIns="0" tIns="0" rIns="0" bIns="0" rtlCol="0" anchor="t">
              <a:spAutoFit/>
            </a:bodyPr>
            <a:lstStyle/>
            <a:p>
              <a:pPr>
                <a:lnSpc>
                  <a:spcPts val="9120"/>
                </a:lnSpc>
              </a:pPr>
              <a:r>
                <a:rPr lang="en-US" sz="7600" spc="76">
                  <a:solidFill>
                    <a:srgbClr val="050707"/>
                  </a:solidFill>
                  <a:latin typeface="Playfair Display Bold Italics"/>
                </a:rPr>
                <a:t>Remarriage</a:t>
              </a:r>
            </a:p>
          </p:txBody>
        </p:sp>
        <p:sp>
          <p:nvSpPr>
            <p:cNvPr id="5" name="TextBox 5"/>
            <p:cNvSpPr txBox="1"/>
            <p:nvPr/>
          </p:nvSpPr>
          <p:spPr>
            <a:xfrm>
              <a:off x="0" y="2063750"/>
              <a:ext cx="17477926" cy="704850"/>
            </a:xfrm>
            <a:prstGeom prst="rect">
              <a:avLst/>
            </a:prstGeom>
          </p:spPr>
          <p:txBody>
            <a:bodyPr lIns="0" tIns="0" rIns="0" bIns="0" rtlCol="0" anchor="t">
              <a:spAutoFit/>
            </a:bodyPr>
            <a:lstStyle/>
            <a:p>
              <a:pPr>
                <a:lnSpc>
                  <a:spcPts val="4079"/>
                </a:lnSpc>
              </a:pPr>
              <a:r>
                <a:rPr lang="en-US" sz="3399" spc="237">
                  <a:solidFill>
                    <a:srgbClr val="FFFFFF"/>
                  </a:solidFill>
                  <a:latin typeface="Raleway Bold"/>
                </a:rPr>
                <a:t>WHAT IS THE PROBLEM? </a:t>
              </a:r>
            </a:p>
          </p:txBody>
        </p:sp>
      </p:grpSp>
      <p:sp>
        <p:nvSpPr>
          <p:cNvPr id="6" name="TextBox 6"/>
          <p:cNvSpPr txBox="1"/>
          <p:nvPr/>
        </p:nvSpPr>
        <p:spPr>
          <a:xfrm>
            <a:off x="695168" y="4508979"/>
            <a:ext cx="16897664" cy="4027308"/>
          </a:xfrm>
          <a:prstGeom prst="rect">
            <a:avLst/>
          </a:prstGeom>
        </p:spPr>
        <p:txBody>
          <a:bodyPr lIns="0" tIns="0" rIns="0" bIns="0" rtlCol="0" anchor="t">
            <a:spAutoFit/>
          </a:bodyPr>
          <a:lstStyle/>
          <a:p>
            <a:pPr algn="ctr">
              <a:lnSpc>
                <a:spcPts val="5260"/>
              </a:lnSpc>
            </a:pPr>
            <a:endParaRPr/>
          </a:p>
          <a:p>
            <a:pPr algn="ctr">
              <a:lnSpc>
                <a:spcPts val="5260"/>
              </a:lnSpc>
            </a:pPr>
            <a:endParaRPr/>
          </a:p>
          <a:p>
            <a:pPr algn="ctr">
              <a:lnSpc>
                <a:spcPts val="5260"/>
              </a:lnSpc>
            </a:pPr>
            <a:r>
              <a:rPr lang="en-US" sz="3507" spc="35">
                <a:solidFill>
                  <a:srgbClr val="050707"/>
                </a:solidFill>
                <a:latin typeface="Muller"/>
              </a:rPr>
              <a:t>Education benefits, VA Dependency and Indemnity Compensation, Dept. of Defense Survivor Benefit Plan, access to the Exchange and MWR facilities, TRICARE, and the definition of surviving spouse are all benefits that getting remarried affects.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400" y="-730552"/>
            <a:ext cx="19378989" cy="5127930"/>
          </a:xfrm>
          <a:prstGeom prst="rect">
            <a:avLst/>
          </a:prstGeom>
          <a:solidFill>
            <a:srgbClr val="EEBA2B"/>
          </a:solidFill>
        </p:spPr>
      </p:sp>
      <p:grpSp>
        <p:nvGrpSpPr>
          <p:cNvPr id="3" name="Group 3"/>
          <p:cNvGrpSpPr/>
          <p:nvPr/>
        </p:nvGrpSpPr>
        <p:grpSpPr>
          <a:xfrm>
            <a:off x="1028700" y="1028700"/>
            <a:ext cx="13530408" cy="2076450"/>
            <a:chOff x="0" y="0"/>
            <a:chExt cx="18040544" cy="2768600"/>
          </a:xfrm>
        </p:grpSpPr>
        <p:sp>
          <p:nvSpPr>
            <p:cNvPr id="4" name="TextBox 4"/>
            <p:cNvSpPr txBox="1"/>
            <p:nvPr/>
          </p:nvSpPr>
          <p:spPr>
            <a:xfrm>
              <a:off x="0" y="0"/>
              <a:ext cx="18040544" cy="1536700"/>
            </a:xfrm>
            <a:prstGeom prst="rect">
              <a:avLst/>
            </a:prstGeom>
          </p:spPr>
          <p:txBody>
            <a:bodyPr lIns="0" tIns="0" rIns="0" bIns="0" rtlCol="0" anchor="t">
              <a:spAutoFit/>
            </a:bodyPr>
            <a:lstStyle/>
            <a:p>
              <a:pPr>
                <a:lnSpc>
                  <a:spcPts val="9120"/>
                </a:lnSpc>
              </a:pPr>
              <a:r>
                <a:rPr lang="en-US" sz="7600" spc="76">
                  <a:solidFill>
                    <a:srgbClr val="050707"/>
                  </a:solidFill>
                  <a:latin typeface="Playfair Display Italics"/>
                </a:rPr>
                <a:t>Remarriage </a:t>
              </a:r>
            </a:p>
          </p:txBody>
        </p:sp>
        <p:sp>
          <p:nvSpPr>
            <p:cNvPr id="5" name="TextBox 5"/>
            <p:cNvSpPr txBox="1"/>
            <p:nvPr/>
          </p:nvSpPr>
          <p:spPr>
            <a:xfrm>
              <a:off x="0" y="2063750"/>
              <a:ext cx="17477926" cy="704850"/>
            </a:xfrm>
            <a:prstGeom prst="rect">
              <a:avLst/>
            </a:prstGeom>
          </p:spPr>
          <p:txBody>
            <a:bodyPr lIns="0" tIns="0" rIns="0" bIns="0" rtlCol="0" anchor="t">
              <a:spAutoFit/>
            </a:bodyPr>
            <a:lstStyle/>
            <a:p>
              <a:pPr>
                <a:lnSpc>
                  <a:spcPts val="4079"/>
                </a:lnSpc>
              </a:pPr>
              <a:r>
                <a:rPr lang="en-US" sz="3399" spc="237">
                  <a:solidFill>
                    <a:srgbClr val="FFFFFF"/>
                  </a:solidFill>
                  <a:latin typeface="Raleway Bold"/>
                </a:rPr>
                <a:t>WHAT IS THE SOLUTION? </a:t>
              </a:r>
            </a:p>
          </p:txBody>
        </p:sp>
      </p:grpSp>
      <p:sp>
        <p:nvSpPr>
          <p:cNvPr id="6" name="TextBox 6"/>
          <p:cNvSpPr txBox="1"/>
          <p:nvPr/>
        </p:nvSpPr>
        <p:spPr>
          <a:xfrm>
            <a:off x="695168" y="3181621"/>
            <a:ext cx="16897664" cy="6076679"/>
          </a:xfrm>
          <a:prstGeom prst="rect">
            <a:avLst/>
          </a:prstGeom>
        </p:spPr>
        <p:txBody>
          <a:bodyPr lIns="0" tIns="0" rIns="0" bIns="0" rtlCol="0" anchor="t">
            <a:spAutoFit/>
          </a:bodyPr>
          <a:lstStyle/>
          <a:p>
            <a:pPr>
              <a:lnSpc>
                <a:spcPts val="5260"/>
              </a:lnSpc>
            </a:pPr>
            <a:endParaRPr/>
          </a:p>
          <a:p>
            <a:pPr>
              <a:lnSpc>
                <a:spcPts val="5260"/>
              </a:lnSpc>
            </a:pPr>
            <a:endParaRPr/>
          </a:p>
          <a:p>
            <a:pPr>
              <a:lnSpc>
                <a:spcPts val="5260"/>
              </a:lnSpc>
            </a:pPr>
            <a:endParaRPr/>
          </a:p>
          <a:p>
            <a:pPr marL="757184" lvl="1" indent="-378592">
              <a:lnSpc>
                <a:spcPts val="5260"/>
              </a:lnSpc>
              <a:buFont typeface="Arial"/>
              <a:buChar char="•"/>
            </a:pPr>
            <a:r>
              <a:rPr lang="en-US" sz="3507" spc="35">
                <a:solidFill>
                  <a:srgbClr val="050707"/>
                </a:solidFill>
                <a:latin typeface="Muller"/>
              </a:rPr>
              <a:t>Removing the loss of the Fry Scholarship should a surviving spouse get remarried or for reaching 15 years from the date of death.</a:t>
            </a:r>
          </a:p>
          <a:p>
            <a:pPr marL="757184" lvl="1" indent="-378592">
              <a:lnSpc>
                <a:spcPts val="5260"/>
              </a:lnSpc>
              <a:buFont typeface="Arial"/>
              <a:buChar char="•"/>
            </a:pPr>
            <a:r>
              <a:rPr lang="en-US" sz="3507" spc="35">
                <a:solidFill>
                  <a:srgbClr val="050707"/>
                </a:solidFill>
                <a:latin typeface="Muller"/>
              </a:rPr>
              <a:t>To keep entitlement to VA DIC should a surviving spouses remarry AND reinstate DIC for any surviving spouses who has already remarried.</a:t>
            </a:r>
          </a:p>
          <a:p>
            <a:pPr marL="757184" lvl="1" indent="-378592">
              <a:lnSpc>
                <a:spcPts val="5260"/>
              </a:lnSpc>
              <a:buFont typeface="Arial"/>
              <a:buChar char="•"/>
            </a:pPr>
            <a:r>
              <a:rPr lang="en-US" sz="3507" spc="35">
                <a:solidFill>
                  <a:srgbClr val="050707"/>
                </a:solidFill>
                <a:latin typeface="Muller"/>
              </a:rPr>
              <a:t>To keep entitlement to DOD SBP and reinstate SBP for anyone who transferred to SBP's Child Option or remarried.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400" y="-730552"/>
            <a:ext cx="19378989" cy="5127930"/>
          </a:xfrm>
          <a:prstGeom prst="rect">
            <a:avLst/>
          </a:prstGeom>
          <a:solidFill>
            <a:srgbClr val="EEBA2B"/>
          </a:solidFill>
        </p:spPr>
      </p:sp>
      <p:grpSp>
        <p:nvGrpSpPr>
          <p:cNvPr id="3" name="Group 3"/>
          <p:cNvGrpSpPr/>
          <p:nvPr/>
        </p:nvGrpSpPr>
        <p:grpSpPr>
          <a:xfrm>
            <a:off x="1028700" y="1028700"/>
            <a:ext cx="13530408" cy="2076450"/>
            <a:chOff x="0" y="0"/>
            <a:chExt cx="18040544" cy="2768600"/>
          </a:xfrm>
        </p:grpSpPr>
        <p:sp>
          <p:nvSpPr>
            <p:cNvPr id="4" name="TextBox 4"/>
            <p:cNvSpPr txBox="1"/>
            <p:nvPr/>
          </p:nvSpPr>
          <p:spPr>
            <a:xfrm>
              <a:off x="0" y="0"/>
              <a:ext cx="18040544" cy="1536700"/>
            </a:xfrm>
            <a:prstGeom prst="rect">
              <a:avLst/>
            </a:prstGeom>
          </p:spPr>
          <p:txBody>
            <a:bodyPr lIns="0" tIns="0" rIns="0" bIns="0" rtlCol="0" anchor="t">
              <a:spAutoFit/>
            </a:bodyPr>
            <a:lstStyle/>
            <a:p>
              <a:pPr>
                <a:lnSpc>
                  <a:spcPts val="9120"/>
                </a:lnSpc>
              </a:pPr>
              <a:r>
                <a:rPr lang="en-US" sz="7600" spc="76">
                  <a:solidFill>
                    <a:srgbClr val="050707"/>
                  </a:solidFill>
                  <a:latin typeface="Playfair Display Italics"/>
                </a:rPr>
                <a:t>Remarriage </a:t>
              </a:r>
            </a:p>
          </p:txBody>
        </p:sp>
        <p:sp>
          <p:nvSpPr>
            <p:cNvPr id="5" name="TextBox 5"/>
            <p:cNvSpPr txBox="1"/>
            <p:nvPr/>
          </p:nvSpPr>
          <p:spPr>
            <a:xfrm>
              <a:off x="0" y="2063750"/>
              <a:ext cx="17477926" cy="704850"/>
            </a:xfrm>
            <a:prstGeom prst="rect">
              <a:avLst/>
            </a:prstGeom>
          </p:spPr>
          <p:txBody>
            <a:bodyPr lIns="0" tIns="0" rIns="0" bIns="0" rtlCol="0" anchor="t">
              <a:spAutoFit/>
            </a:bodyPr>
            <a:lstStyle/>
            <a:p>
              <a:pPr>
                <a:lnSpc>
                  <a:spcPts val="4079"/>
                </a:lnSpc>
              </a:pPr>
              <a:r>
                <a:rPr lang="en-US" sz="3399" spc="237">
                  <a:solidFill>
                    <a:srgbClr val="FFFFFF"/>
                  </a:solidFill>
                  <a:latin typeface="Raleway Bold"/>
                </a:rPr>
                <a:t>WHAT IS THE SOLUTION? </a:t>
              </a:r>
            </a:p>
          </p:txBody>
        </p:sp>
      </p:grpSp>
      <p:sp>
        <p:nvSpPr>
          <p:cNvPr id="6" name="TextBox 6"/>
          <p:cNvSpPr txBox="1"/>
          <p:nvPr/>
        </p:nvSpPr>
        <p:spPr>
          <a:xfrm>
            <a:off x="695168" y="4933950"/>
            <a:ext cx="16897664" cy="4076429"/>
          </a:xfrm>
          <a:prstGeom prst="rect">
            <a:avLst/>
          </a:prstGeom>
        </p:spPr>
        <p:txBody>
          <a:bodyPr lIns="0" tIns="0" rIns="0" bIns="0" rtlCol="0" anchor="t">
            <a:spAutoFit/>
          </a:bodyPr>
          <a:lstStyle/>
          <a:p>
            <a:pPr algn="ctr">
              <a:lnSpc>
                <a:spcPts val="5260"/>
              </a:lnSpc>
            </a:pPr>
            <a:endParaRPr/>
          </a:p>
          <a:p>
            <a:pPr marL="757184" lvl="1" indent="-378592">
              <a:lnSpc>
                <a:spcPts val="5260"/>
              </a:lnSpc>
              <a:buFont typeface="Arial"/>
              <a:buChar char="•"/>
            </a:pPr>
            <a:r>
              <a:rPr lang="en-US" sz="3507" spc="35">
                <a:solidFill>
                  <a:srgbClr val="050707"/>
                </a:solidFill>
                <a:latin typeface="Muller"/>
              </a:rPr>
              <a:t>To keep entitlement to the Exchange and MWR facilities.</a:t>
            </a:r>
          </a:p>
          <a:p>
            <a:pPr marL="757184" lvl="1" indent="-378592">
              <a:lnSpc>
                <a:spcPts val="5260"/>
              </a:lnSpc>
              <a:buFont typeface="Arial"/>
              <a:buChar char="•"/>
            </a:pPr>
            <a:r>
              <a:rPr lang="en-US" sz="3507" spc="35">
                <a:solidFill>
                  <a:srgbClr val="050707"/>
                </a:solidFill>
                <a:latin typeface="Muller"/>
              </a:rPr>
              <a:t>Expand definition of Dependent under TRICARE to include remarried surviving spouses so they can keep TRICARE after remarriage.</a:t>
            </a:r>
          </a:p>
          <a:p>
            <a:pPr marL="757184" lvl="1" indent="-378592">
              <a:lnSpc>
                <a:spcPts val="5260"/>
              </a:lnSpc>
              <a:buFont typeface="Arial"/>
              <a:buChar char="•"/>
            </a:pPr>
            <a:r>
              <a:rPr lang="en-US" sz="3507" spc="35">
                <a:solidFill>
                  <a:srgbClr val="050707"/>
                </a:solidFill>
                <a:latin typeface="Muller"/>
              </a:rPr>
              <a:t>Change the definition of surviving spouse for VA purposes. Remove "opposite sex" or "holding oneself out to be married.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496</Words>
  <Application>Microsoft Office PowerPoint</Application>
  <PresentationFormat>Custom</PresentationFormat>
  <Paragraphs>53</Paragraphs>
  <Slides>9</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Raleway Light</vt:lpstr>
      <vt:lpstr>Arial</vt:lpstr>
      <vt:lpstr>Playfair Display Italics</vt:lpstr>
      <vt:lpstr>Muller</vt:lpstr>
      <vt:lpstr>Raleway Bold</vt:lpstr>
      <vt:lpstr>Playfair Display Bold Italics</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Adocacy Strategy Increase DIC #RespectTheService</dc:title>
  <dc:creator>Gabriella Kubinyi</dc:creator>
  <cp:lastModifiedBy>Gabriella Kubinyi</cp:lastModifiedBy>
  <cp:revision>2</cp:revision>
  <dcterms:created xsi:type="dcterms:W3CDTF">2006-08-16T00:00:00Z</dcterms:created>
  <dcterms:modified xsi:type="dcterms:W3CDTF">2023-01-22T22:02:07Z</dcterms:modified>
  <dc:identifier>DAEtjznKsz0</dc:identifier>
</cp:coreProperties>
</file>